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371" r:id="rId2"/>
    <p:sldId id="372" r:id="rId3"/>
    <p:sldId id="373" r:id="rId4"/>
    <p:sldId id="375" r:id="rId5"/>
    <p:sldId id="297" r:id="rId6"/>
    <p:sldId id="377" r:id="rId7"/>
    <p:sldId id="380" r:id="rId8"/>
    <p:sldId id="382" r:id="rId9"/>
    <p:sldId id="295" r:id="rId10"/>
    <p:sldId id="384" r:id="rId11"/>
    <p:sldId id="300" r:id="rId12"/>
    <p:sldId id="379" r:id="rId13"/>
    <p:sldId id="301" r:id="rId14"/>
    <p:sldId id="339" r:id="rId15"/>
    <p:sldId id="302" r:id="rId16"/>
  </p:sldIdLst>
  <p:sldSz cx="12192000" cy="6858000"/>
  <p:notesSz cx="6797675" cy="9926638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Montserrat" panose="020B0604020202020204" charset="-52"/>
      <p:regular r:id="rId24"/>
      <p:bold r:id="rId25"/>
      <p:italic r:id="rId26"/>
      <p:bold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88"/>
    <a:srgbClr val="F2F2F2"/>
    <a:srgbClr val="08657E"/>
    <a:srgbClr val="E6E6E6"/>
    <a:srgbClr val="5FCCD4"/>
    <a:srgbClr val="09708B"/>
    <a:srgbClr val="07576D"/>
    <a:srgbClr val="719559"/>
    <a:srgbClr val="5B729D"/>
    <a:srgbClr val="F456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9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9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BC688299-B87D-4762-97E2-1702F0C0B2DC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3BB6A8D7-8FE5-4647-B9B0-401E3A229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1368-F6B9-41BE-B03B-1E32B4FA719F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6C8B-47FD-4A04-B7AE-64265F4AF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702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1368-F6B9-41BE-B03B-1E32B4FA719F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6C8B-47FD-4A04-B7AE-64265F4AF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14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1368-F6B9-41BE-B03B-1E32B4FA719F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6C8B-47FD-4A04-B7AE-64265F4AF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308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83562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1368-F6B9-41BE-B03B-1E32B4FA719F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6C8B-47FD-4A04-B7AE-64265F4AF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84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1368-F6B9-41BE-B03B-1E32B4FA719F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6C8B-47FD-4A04-B7AE-64265F4AF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12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1368-F6B9-41BE-B03B-1E32B4FA719F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6C8B-47FD-4A04-B7AE-64265F4AF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68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1368-F6B9-41BE-B03B-1E32B4FA719F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6C8B-47FD-4A04-B7AE-64265F4AF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453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1368-F6B9-41BE-B03B-1E32B4FA719F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6C8B-47FD-4A04-B7AE-64265F4AF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07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1368-F6B9-41BE-B03B-1E32B4FA719F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6C8B-47FD-4A04-B7AE-64265F4AF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800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1368-F6B9-41BE-B03B-1E32B4FA719F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6C8B-47FD-4A04-B7AE-64265F4AF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998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1368-F6B9-41BE-B03B-1E32B4FA719F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6C8B-47FD-4A04-B7AE-64265F4AF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21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91368-F6B9-41BE-B03B-1E32B4FA719F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96C8B-47FD-4A04-B7AE-64265F4AF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47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2772" y="2162386"/>
            <a:ext cx="8390466" cy="30527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ea typeface="+mn-ea"/>
                <a:cs typeface="+mn-cs"/>
              </a:rPr>
              <a:t>Организация пассажирских перевозок на территории Республики Татарстан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ea typeface="+mn-ea"/>
                <a:cs typeface="+mn-cs"/>
              </a:rPr>
            </a:b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62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399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Montserrat" pitchFamily="2" charset="-52"/>
              </a:rPr>
              <a:t>Пассажиропоток г. Казань</a:t>
            </a:r>
            <a:endParaRPr lang="ru-RU" b="1" dirty="0">
              <a:latin typeface="Montserrat" pitchFamily="2" charset="-52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87259" y="2373750"/>
          <a:ext cx="9031858" cy="40981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90334"/>
                <a:gridCol w="1579165"/>
                <a:gridCol w="1583194"/>
                <a:gridCol w="1579165"/>
              </a:tblGrid>
              <a:tr h="2932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показателей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9525" marR="9525" marT="9525" marB="0" anchor="ctr"/>
                </a:tc>
              </a:tr>
              <a:tr h="852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перевезенных пассажиров, всего: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260,7 млн. пассажиров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183,4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млн. пассажиров</a:t>
                      </a:r>
                    </a:p>
                    <a:p>
                      <a:pPr algn="ctr" fontAlgn="ctr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206,6 млн. пассажиров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897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каждой из категорий пассажиров,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5739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 приобретении билета за наличный расчет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</a:tr>
              <a:tr h="2932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банковским картам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/>
                </a:tc>
              </a:tr>
              <a:tr h="5739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проездным билетам длительного пользования (эл. кошелек)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</a:tr>
              <a:tr h="5739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прочим проездным билетам длительного пользования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</a:tr>
              <a:tr h="2932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льготные категории по ЕСПБ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26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250" y="1619250"/>
            <a:ext cx="11523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Запрос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8344" y="2173399"/>
            <a:ext cx="116916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 smtClean="0"/>
              <a:t>О </a:t>
            </a:r>
            <a:r>
              <a:rPr lang="ru-RU" dirty="0"/>
              <a:t>наличии подвижного состава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Годах выпуска подвижного состава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Количестве и наименованиях маршрутов обслуживаемых перевозчиком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Установленное дополнительное оборудование (ГЛОНАСС, видеонаблюдение, система </a:t>
            </a:r>
            <a:r>
              <a:rPr lang="ru-RU" dirty="0" err="1"/>
              <a:t>бескондукторной</a:t>
            </a:r>
            <a:r>
              <a:rPr lang="ru-RU" dirty="0"/>
              <a:t> оплаты проезда)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Объем пассажиропотока 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Установленный </a:t>
            </a:r>
            <a:r>
              <a:rPr lang="ru-RU" dirty="0" smtClean="0"/>
              <a:t>тариф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2464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563" y="1785994"/>
            <a:ext cx="111625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Имеющиеся модели взаимодействия заказчика с перевозчиком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9126" y="2400282"/>
            <a:ext cx="5952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Montserrat" pitchFamily="2" charset="-52"/>
              </a:rPr>
              <a:t>1.</a:t>
            </a:r>
            <a:endParaRPr lang="ru-RU" sz="1400" b="1" dirty="0">
              <a:latin typeface="Montserrat" pitchFamily="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8988" y="2400282"/>
            <a:ext cx="3450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Montserrat" pitchFamily="2" charset="-52"/>
              </a:rPr>
              <a:t>2</a:t>
            </a:r>
            <a:r>
              <a:rPr lang="ru-RU" sz="1400" b="1" dirty="0" smtClean="0">
                <a:latin typeface="Montserrat" pitchFamily="2" charset="-52"/>
              </a:rPr>
              <a:t>.</a:t>
            </a:r>
            <a:endParaRPr lang="ru-RU" sz="1400" b="1" dirty="0">
              <a:latin typeface="Montserrat" pitchFamily="2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68083" y="2527540"/>
            <a:ext cx="1414732" cy="5779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Муниципалитет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63018" y="2527539"/>
            <a:ext cx="1659147" cy="5779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Перевозчик (МУП)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6657" y="3441940"/>
            <a:ext cx="1446361" cy="5520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Т</a:t>
            </a:r>
            <a:r>
              <a:rPr lang="ru-RU" sz="1400" dirty="0" smtClean="0">
                <a:solidFill>
                  <a:schemeClr val="tx1"/>
                </a:solidFill>
              </a:rPr>
              <a:t>ранспорт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182483" y="3191774"/>
            <a:ext cx="396815" cy="163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134045" y="2527538"/>
            <a:ext cx="1414732" cy="5779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Муниципалитет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76271" y="2526903"/>
            <a:ext cx="1659147" cy="5779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Перевозчик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2820838" y="3273724"/>
            <a:ext cx="552090" cy="81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9276271" y="3533955"/>
            <a:ext cx="1446361" cy="5520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Т</a:t>
            </a:r>
            <a:r>
              <a:rPr lang="ru-RU" sz="1400" dirty="0" smtClean="0">
                <a:solidFill>
                  <a:schemeClr val="tx1"/>
                </a:solidFill>
              </a:rPr>
              <a:t>ранспорт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8652294" y="2796501"/>
            <a:ext cx="5003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9816860" y="3191774"/>
            <a:ext cx="8627" cy="250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3200399" y="4614396"/>
            <a:ext cx="3450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Montserrat" pitchFamily="2" charset="-52"/>
              </a:rPr>
              <a:t>3.</a:t>
            </a:r>
            <a:endParaRPr lang="ru-RU" sz="1400" b="1" dirty="0">
              <a:latin typeface="Montserrat" pitchFamily="2" charset="-52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613029" y="4768284"/>
            <a:ext cx="1414732" cy="5779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Муниципалитет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99826" y="4768284"/>
            <a:ext cx="1659147" cy="5779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Перевозчик (частная форма собственности)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38777" y="5782901"/>
            <a:ext cx="1446361" cy="5520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Т</a:t>
            </a:r>
            <a:r>
              <a:rPr lang="ru-RU" sz="1400" dirty="0" smtClean="0">
                <a:solidFill>
                  <a:schemeClr val="tx1"/>
                </a:solidFill>
              </a:rPr>
              <a:t>ранспорт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4623757" y="5482627"/>
            <a:ext cx="396815" cy="163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149970" y="5057268"/>
            <a:ext cx="5348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751826" y="2708059"/>
            <a:ext cx="319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2751826" y="2796501"/>
            <a:ext cx="319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8652294" y="2708059"/>
            <a:ext cx="5003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5149970" y="5132717"/>
            <a:ext cx="5348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5969479" y="5482627"/>
            <a:ext cx="508959" cy="163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6327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609" y="1807535"/>
            <a:ext cx="1163201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Пилотные проекты по формированию новой маршрутной сети</a:t>
            </a:r>
          </a:p>
          <a:p>
            <a:pPr algn="just"/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636874" y="2541181"/>
            <a:ext cx="1222745" cy="669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4784651" y="2541181"/>
            <a:ext cx="21265" cy="1616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495953" y="2541180"/>
            <a:ext cx="42531" cy="1616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8973879" y="2453866"/>
            <a:ext cx="1127051" cy="597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1573618" y="3349255"/>
            <a:ext cx="1796903" cy="13822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г. Бугульма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38354" y="4327451"/>
            <a:ext cx="1828799" cy="12971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г. Лениногорск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34716" y="4316818"/>
            <a:ext cx="1828799" cy="12971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г. Альметьевск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 flipH="1">
            <a:off x="9399178" y="3349254"/>
            <a:ext cx="2020187" cy="13822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г. Зеленодольск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93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08755"/>
            <a:ext cx="1182340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dirty="0"/>
              <a:t>Условия для формирования эффективной, системной </a:t>
            </a:r>
            <a:r>
              <a:rPr lang="ru-RU" sz="2800" b="1" dirty="0"/>
              <a:t>работы</a:t>
            </a:r>
          </a:p>
          <a:p>
            <a:pPr algn="ctr"/>
            <a:r>
              <a:rPr lang="ru-RU" b="1" dirty="0" smtClean="0"/>
              <a:t>открытые </a:t>
            </a:r>
            <a:r>
              <a:rPr lang="ru-RU" b="1" dirty="0"/>
              <a:t>правила игры, понятные для </a:t>
            </a:r>
            <a:r>
              <a:rPr lang="ru-RU" b="1" dirty="0" smtClean="0"/>
              <a:t>перевозчика</a:t>
            </a:r>
          </a:p>
          <a:p>
            <a:pPr algn="ctr"/>
            <a:endParaRPr lang="ru-RU" b="1" dirty="0">
              <a:latin typeface="Montserrat" pitchFamily="2" charset="-52"/>
            </a:endParaRPr>
          </a:p>
          <a:p>
            <a:pPr marL="285750" indent="-285750">
              <a:buFontTx/>
              <a:buChar char="-"/>
            </a:pPr>
            <a:r>
              <a:rPr lang="ru-RU" dirty="0" smtClean="0"/>
              <a:t>Маршруты </a:t>
            </a:r>
            <a:r>
              <a:rPr lang="ru-RU" dirty="0" smtClean="0"/>
              <a:t>разработаны </a:t>
            </a:r>
            <a:r>
              <a:rPr lang="ru-RU" dirty="0" smtClean="0"/>
              <a:t>с учетом всего пассажиропотока (по всем видам транспорта)</a:t>
            </a:r>
          </a:p>
          <a:p>
            <a:pPr marL="285750" indent="-285750">
              <a:buFontTx/>
              <a:buChar char="-"/>
            </a:pPr>
            <a:r>
              <a:rPr lang="ru-RU" dirty="0"/>
              <a:t>У</a:t>
            </a:r>
            <a:r>
              <a:rPr lang="ru-RU" dirty="0" smtClean="0"/>
              <a:t>чтены </a:t>
            </a:r>
            <a:r>
              <a:rPr lang="ru-RU" dirty="0" smtClean="0"/>
              <a:t>показатели цифровой зрелости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На предприятиях </a:t>
            </a:r>
            <a:r>
              <a:rPr lang="ru-RU" dirty="0" smtClean="0"/>
              <a:t>введена </a:t>
            </a:r>
            <a:r>
              <a:rPr lang="ru-RU" dirty="0" smtClean="0"/>
              <a:t>раздельная система учета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Заключение </a:t>
            </a:r>
            <a:r>
              <a:rPr lang="ru-RU" dirty="0" smtClean="0"/>
              <a:t>долгосрочного контракта сроком на 5 лет (с учетом индексации)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Разработана тарифная сетка </a:t>
            </a:r>
            <a:r>
              <a:rPr lang="ru-RU" dirty="0" smtClean="0"/>
              <a:t>в зависимости от социально-экономического </a:t>
            </a:r>
            <a:r>
              <a:rPr lang="ru-RU" dirty="0" smtClean="0"/>
              <a:t>развития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Введение дифференцированного подхода оплаты </a:t>
            </a:r>
            <a:r>
              <a:rPr lang="ru-RU" dirty="0" smtClean="0"/>
              <a:t>за проезд 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Рассмотрение </a:t>
            </a:r>
            <a:r>
              <a:rPr lang="ru-RU" dirty="0" smtClean="0"/>
              <a:t>целесообразности введения бесшовного проездного билета </a:t>
            </a:r>
            <a:r>
              <a:rPr lang="ru-RU" dirty="0" smtClean="0"/>
              <a:t>автобус-трамвай-троллейбус-метро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Разработан дифференцированный подход </a:t>
            </a:r>
            <a:r>
              <a:rPr lang="ru-RU" dirty="0" smtClean="0"/>
              <a:t>к расчету себестоимости 1 км. пробега в зависимости от класса транспортного средства и протяженности маршрута.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Нормативы</a:t>
            </a:r>
            <a:r>
              <a:rPr lang="ru-RU" dirty="0" smtClean="0"/>
              <a:t>, разработанные </a:t>
            </a:r>
            <a:r>
              <a:rPr lang="ru-RU" dirty="0"/>
              <a:t>ГБУ «ЦЭСИ РТ</a:t>
            </a:r>
            <a:r>
              <a:rPr lang="ru-RU" dirty="0" smtClean="0"/>
              <a:t>» должны быть использованы учреждениями в работе с бюджетными организациями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Внедрение системы </a:t>
            </a:r>
            <a:r>
              <a:rPr lang="ru-RU" dirty="0"/>
              <a:t>мониторинга </a:t>
            </a:r>
            <a:r>
              <a:rPr lang="ru-RU" dirty="0" smtClean="0"/>
              <a:t>движения общественного транспорта </a:t>
            </a:r>
            <a:endParaRPr lang="ru-RU" dirty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8887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120543" y="3228193"/>
            <a:ext cx="9769192" cy="1178268"/>
          </a:xfrm>
          <a:prstGeom prst="roundRect">
            <a:avLst>
              <a:gd name="adj" fmla="val 7507"/>
            </a:avLst>
          </a:prstGeom>
          <a:solidFill>
            <a:schemeClr val="bg1"/>
          </a:solidFill>
          <a:ln>
            <a:noFill/>
          </a:ln>
          <a:effectLst>
            <a:outerShdw blurRad="457200" dist="38100" dir="2700000" sx="98000" sy="98000" algn="tl" rotWithShape="0">
              <a:schemeClr val="accent1">
                <a:lumMod val="40000"/>
                <a:lumOff val="60000"/>
                <a:alpha val="5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Данные ГЛОНАСС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Оснащение транспортных средств системами видеонаблюдения, учета пассажиропотока, оплаты проезда (</a:t>
            </a:r>
            <a:r>
              <a:rPr lang="ru-RU" dirty="0" err="1" smtClean="0">
                <a:solidFill>
                  <a:schemeClr val="tx1"/>
                </a:solidFill>
              </a:rPr>
              <a:t>валидаторы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бескондукторная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Данные по количеству совершенных транзакций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Информация по количеству маршрутов, с  закрепленными за ними транспортными средствами, количеству остановочных пунктов должны быть введены в систему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Согласованы интервалы движения транспортных средств на маршрутах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55793" y="5059313"/>
            <a:ext cx="10473069" cy="1204528"/>
          </a:xfrm>
          <a:prstGeom prst="roundRect">
            <a:avLst>
              <a:gd name="adj" fmla="val 7507"/>
            </a:avLst>
          </a:prstGeom>
          <a:solidFill>
            <a:schemeClr val="bg1"/>
          </a:solidFill>
          <a:ln>
            <a:noFill/>
          </a:ln>
          <a:effectLst>
            <a:outerShdw blurRad="457200" dist="38100" dir="2700000" sx="98000" sy="98000" algn="tl" rotWithShape="0">
              <a:schemeClr val="accent1">
                <a:lumMod val="40000"/>
                <a:lumOff val="60000"/>
                <a:alpha val="5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 итогам проведенных мероприятий и полученных данных будут разработаны 2 государственные программы :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Субсидирование перевозки пассажиров общественным транспортом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Программа по обновлению подвижного состава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1995" y="1730423"/>
            <a:ext cx="11170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Montserrat" pitchFamily="2" charset="-52"/>
              </a:rPr>
              <a:t>Цифровизация</a:t>
            </a:r>
            <a:r>
              <a:rPr lang="ru-RU" sz="2400" b="1" dirty="0" smtClean="0">
                <a:latin typeface="Montserrat" pitchFamily="2" charset="-52"/>
              </a:rPr>
              <a:t> транспортного комплекса</a:t>
            </a:r>
            <a:endParaRPr lang="ru-RU" sz="2400" b="1" dirty="0">
              <a:latin typeface="Montserrat" pitchFamily="2" charset="-52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5845651" y="2276832"/>
            <a:ext cx="318977" cy="2985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5773351" y="4611308"/>
            <a:ext cx="318977" cy="2985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2153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901338" y="3248945"/>
            <a:ext cx="2510142" cy="835375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 smtClean="0">
                <a:solidFill>
                  <a:schemeClr val="tx1"/>
                </a:solidFill>
              </a:rPr>
              <a:t>городском сообщении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2752" y="1657525"/>
            <a:ext cx="11688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Виды </a:t>
            </a:r>
            <a:r>
              <a:rPr lang="ru-RU" sz="2400" dirty="0"/>
              <a:t>пассажирских </a:t>
            </a:r>
            <a:r>
              <a:rPr lang="ru-RU" sz="2400" dirty="0" smtClean="0"/>
              <a:t>перевозок</a:t>
            </a:r>
          </a:p>
          <a:p>
            <a:pPr algn="ctr"/>
            <a:r>
              <a:rPr lang="ru-RU" sz="2400" dirty="0" smtClean="0"/>
              <a:t>45 </a:t>
            </a:r>
            <a:r>
              <a:rPr lang="ru-RU" sz="2400" dirty="0"/>
              <a:t>муниципальных </a:t>
            </a:r>
            <a:r>
              <a:rPr lang="ru-RU" sz="2400" dirty="0" smtClean="0"/>
              <a:t>образования (района)</a:t>
            </a:r>
            <a:endParaRPr lang="ru-RU" sz="24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3147038" y="2659751"/>
            <a:ext cx="1767840" cy="463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115236" y="2788121"/>
            <a:ext cx="1219200" cy="1242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696230" y="2657856"/>
            <a:ext cx="4159" cy="1633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303253" y="3422646"/>
            <a:ext cx="2440622" cy="2251946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 smtClean="0">
                <a:solidFill>
                  <a:schemeClr val="tx1"/>
                </a:solidFill>
              </a:rPr>
              <a:t>пригородном сообщении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36702" y="4051161"/>
            <a:ext cx="2692282" cy="1960377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Межмуниципальные </a:t>
            </a:r>
            <a:r>
              <a:rPr lang="ru-RU" dirty="0" smtClean="0">
                <a:solidFill>
                  <a:schemeClr val="tx1"/>
                </a:solidFill>
              </a:rPr>
              <a:t>маршруты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6312459" y="2780997"/>
            <a:ext cx="1216786" cy="1270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586733" y="2616150"/>
            <a:ext cx="1901952" cy="463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 flipH="1">
            <a:off x="7012263" y="4143207"/>
            <a:ext cx="1913858" cy="1272910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Внутри </a:t>
            </a:r>
            <a:r>
              <a:rPr lang="ru-RU" dirty="0">
                <a:solidFill>
                  <a:schemeClr val="tx1"/>
                </a:solidFill>
              </a:rPr>
              <a:t>муниципального района </a:t>
            </a:r>
            <a:r>
              <a:rPr lang="ru-RU" dirty="0" smtClean="0">
                <a:solidFill>
                  <a:schemeClr val="tx1"/>
                </a:solidFill>
              </a:rPr>
              <a:t>(сельские маршруты)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8809399" y="2638698"/>
            <a:ext cx="2359343" cy="2612572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Школьные и заказные перевозки (социальные, для проведения культурно-массовых и спортивных мероприятий и т.д.)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8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3993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Montserrat" pitchFamily="2" charset="-52"/>
              </a:rPr>
              <a:t>Пассажиропоток автомобильного и городского электрического транспорта</a:t>
            </a:r>
            <a:endParaRPr lang="ru-RU" b="1" dirty="0">
              <a:latin typeface="Montserrat" pitchFamily="2" charset="-52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692204"/>
              </p:ext>
            </p:extLst>
          </p:nvPr>
        </p:nvGraphicFramePr>
        <p:xfrm>
          <a:off x="1449238" y="2665562"/>
          <a:ext cx="8557201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736"/>
                <a:gridCol w="2104845"/>
                <a:gridCol w="2096219"/>
                <a:gridCol w="2156401"/>
              </a:tblGrid>
              <a:tr h="364586">
                <a:tc>
                  <a:txBody>
                    <a:bodyPr/>
                    <a:lstStyle/>
                    <a:p>
                      <a:pPr algn="ctr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2019 год</a:t>
                      </a:r>
                    </a:p>
                    <a:p>
                      <a:pPr algn="ctr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2020 год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2021 год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45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Автомобильный транспорт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подвижного состава  - 1 861 единиц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(43 % старше 8 лет) 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754 маршрута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том числе 164 межмуниципальных)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298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млн. пассажиров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200,2 млн.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пассажиров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237,16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млн.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пассажиров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964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Пассажирский электрический транспорт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подвижного состава  - 506 единиц (275 трамваев, 216 троллейбусов, 15 поездов метрополитена)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 маршрутов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103,8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млн. пассажиров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78,3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млн. пассажиров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88,4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млн. пассажиров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21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Прямая со стрелкой 73"/>
          <p:cNvCxnSpPr/>
          <p:nvPr/>
        </p:nvCxnSpPr>
        <p:spPr>
          <a:xfrm flipV="1">
            <a:off x="3322416" y="5681814"/>
            <a:ext cx="0" cy="28152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Равнобедренный треугольник 22"/>
          <p:cNvSpPr/>
          <p:nvPr/>
        </p:nvSpPr>
        <p:spPr>
          <a:xfrm rot="5400000">
            <a:off x="1960395" y="2761891"/>
            <a:ext cx="187131" cy="250333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53" name="TextBox 52"/>
          <p:cNvSpPr txBox="1"/>
          <p:nvPr/>
        </p:nvSpPr>
        <p:spPr>
          <a:xfrm>
            <a:off x="420914" y="1796276"/>
            <a:ext cx="1129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ontserrat" panose="00000500000000000000" pitchFamily="2" charset="-52"/>
              </a:rPr>
              <a:t>Виды транспортных средств, осуществляющих перевозку пассажиров на территории республики</a:t>
            </a: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55424" y="2704836"/>
            <a:ext cx="1487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tserrat" panose="00000500000000000000" pitchFamily="2" charset="-52"/>
              </a:rPr>
              <a:t>Автобус</a:t>
            </a: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37722" y="2696044"/>
            <a:ext cx="1781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tserrat" panose="00000500000000000000" pitchFamily="2" charset="-52"/>
              </a:rPr>
              <a:t>Трамвай</a:t>
            </a: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17881" y="2709507"/>
            <a:ext cx="177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tserrat" panose="00000500000000000000" pitchFamily="2" charset="-52"/>
              </a:rPr>
              <a:t>Троллейбус</a:t>
            </a: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48" name="Равнобедренный треугольник 47"/>
          <p:cNvSpPr/>
          <p:nvPr/>
        </p:nvSpPr>
        <p:spPr>
          <a:xfrm rot="5400000">
            <a:off x="3952290" y="2778377"/>
            <a:ext cx="199829" cy="204663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49" name="Равнобедренный треугольник 48"/>
          <p:cNvSpPr/>
          <p:nvPr/>
        </p:nvSpPr>
        <p:spPr>
          <a:xfrm rot="5400000">
            <a:off x="6202630" y="2791016"/>
            <a:ext cx="212774" cy="217727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50" name="Равнобедренный треугольник 49"/>
          <p:cNvSpPr/>
          <p:nvPr/>
        </p:nvSpPr>
        <p:spPr>
          <a:xfrm rot="5400000" flipH="1">
            <a:off x="8611959" y="2793404"/>
            <a:ext cx="225473" cy="200252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" name="Прямоугольник 1"/>
          <p:cNvSpPr/>
          <p:nvPr/>
        </p:nvSpPr>
        <p:spPr>
          <a:xfrm flipH="1">
            <a:off x="8926283" y="2696044"/>
            <a:ext cx="2264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Montserrat" panose="00000500000000000000" pitchFamily="2" charset="-52"/>
              </a:rPr>
              <a:t>Метро</a:t>
            </a: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98129" y="3233700"/>
            <a:ext cx="108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tserrat" panose="00000500000000000000" pitchFamily="2" charset="-52"/>
              </a:rPr>
              <a:t>Казань</a:t>
            </a: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3" name="Умножение 2"/>
          <p:cNvSpPr/>
          <p:nvPr/>
        </p:nvSpPr>
        <p:spPr>
          <a:xfrm>
            <a:off x="2458145" y="3197080"/>
            <a:ext cx="348343" cy="3900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множение 57"/>
          <p:cNvSpPr/>
          <p:nvPr/>
        </p:nvSpPr>
        <p:spPr>
          <a:xfrm flipH="1">
            <a:off x="4457193" y="3184258"/>
            <a:ext cx="467072" cy="3416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множение 58"/>
          <p:cNvSpPr/>
          <p:nvPr/>
        </p:nvSpPr>
        <p:spPr>
          <a:xfrm flipH="1">
            <a:off x="7075114" y="3161073"/>
            <a:ext cx="374326" cy="36933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множение 59"/>
          <p:cNvSpPr/>
          <p:nvPr/>
        </p:nvSpPr>
        <p:spPr>
          <a:xfrm flipH="1">
            <a:off x="9225963" y="3176656"/>
            <a:ext cx="374326" cy="36933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множение 60"/>
          <p:cNvSpPr/>
          <p:nvPr/>
        </p:nvSpPr>
        <p:spPr>
          <a:xfrm flipH="1">
            <a:off x="2432162" y="3696332"/>
            <a:ext cx="374326" cy="36933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217715" y="3659681"/>
            <a:ext cx="1973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tserrat" panose="00000500000000000000" pitchFamily="2" charset="-52"/>
              </a:rPr>
              <a:t>Набережные Челны</a:t>
            </a: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63" name="Умножение 62"/>
          <p:cNvSpPr/>
          <p:nvPr/>
        </p:nvSpPr>
        <p:spPr>
          <a:xfrm>
            <a:off x="4414956" y="3693338"/>
            <a:ext cx="498717" cy="3416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7850" y="4306012"/>
            <a:ext cx="1834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Montserrat" panose="00000500000000000000" pitchFamily="2" charset="-52"/>
              </a:rPr>
              <a:t>Нижнекамск</a:t>
            </a: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64" name="Умножение 63"/>
          <p:cNvSpPr/>
          <p:nvPr/>
        </p:nvSpPr>
        <p:spPr>
          <a:xfrm flipH="1" flipV="1">
            <a:off x="2444061" y="4241362"/>
            <a:ext cx="350528" cy="43398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множение 64"/>
          <p:cNvSpPr/>
          <p:nvPr/>
        </p:nvSpPr>
        <p:spPr>
          <a:xfrm flipV="1">
            <a:off x="4457193" y="4202418"/>
            <a:ext cx="467072" cy="41599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81524" y="4784943"/>
            <a:ext cx="1993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Montserrat" panose="00000500000000000000" pitchFamily="2" charset="-52"/>
              </a:rPr>
              <a:t>Альметьевск</a:t>
            </a: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69" name="Умножение 68"/>
          <p:cNvSpPr/>
          <p:nvPr/>
        </p:nvSpPr>
        <p:spPr>
          <a:xfrm flipH="1">
            <a:off x="2444061" y="4836029"/>
            <a:ext cx="374326" cy="3374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Умножение 69"/>
          <p:cNvSpPr/>
          <p:nvPr/>
        </p:nvSpPr>
        <p:spPr>
          <a:xfrm flipH="1">
            <a:off x="7116090" y="4820106"/>
            <a:ext cx="374326" cy="34134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17715" y="5189438"/>
            <a:ext cx="19377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Montserrat" panose="00000500000000000000" pitchFamily="2" charset="-52"/>
              </a:rPr>
              <a:t>Нурлат, Мензелинск, </a:t>
            </a:r>
            <a:r>
              <a:rPr lang="ru-RU" b="1" dirty="0" err="1" smtClean="0">
                <a:latin typeface="Montserrat" panose="00000500000000000000" pitchFamily="2" charset="-52"/>
              </a:rPr>
              <a:t>Актаныш</a:t>
            </a: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72" name="Умножение 71"/>
          <p:cNvSpPr/>
          <p:nvPr/>
        </p:nvSpPr>
        <p:spPr>
          <a:xfrm flipH="1" flipV="1">
            <a:off x="2432162" y="5506660"/>
            <a:ext cx="374326" cy="35030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7345" y="6179945"/>
            <a:ext cx="9892855" cy="460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*В </a:t>
            </a:r>
            <a:r>
              <a:rPr lang="ru-RU" sz="1600" dirty="0">
                <a:solidFill>
                  <a:schemeClr val="tx1"/>
                </a:solidFill>
              </a:rPr>
              <a:t>остальных муниципальных образованиях и районах перевозка осуществляется только автобусами</a:t>
            </a:r>
          </a:p>
        </p:txBody>
      </p:sp>
    </p:spTree>
    <p:extLst>
      <p:ext uri="{BB962C8B-B14F-4D97-AF65-F5344CB8AC3E}">
        <p14:creationId xmlns:p14="http://schemas.microsoft.com/office/powerpoint/2010/main" val="140503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857" y="1657525"/>
            <a:ext cx="11628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Виды установленных тарифов на маршрутах регулярных перевозок пассажиров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998686" y="2653186"/>
            <a:ext cx="3309256" cy="2242892"/>
          </a:xfrm>
          <a:prstGeom prst="roundRect">
            <a:avLst>
              <a:gd name="adj" fmla="val 7507"/>
            </a:avLst>
          </a:prstGeom>
          <a:solidFill>
            <a:schemeClr val="bg1"/>
          </a:solidFill>
          <a:ln>
            <a:noFill/>
          </a:ln>
          <a:effectLst>
            <a:outerShdw blurRad="330200" dist="38100" dir="2700000" algn="tl" rotWithShape="0">
              <a:schemeClr val="accent1">
                <a:lumMod val="50000"/>
                <a:alpha val="3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Регулируемые тарифы </a:t>
            </a:r>
            <a:r>
              <a:rPr lang="ru-RU" sz="1600" dirty="0" smtClean="0">
                <a:solidFill>
                  <a:schemeClr val="tx1"/>
                </a:solidFill>
              </a:rPr>
              <a:t>в </a:t>
            </a:r>
            <a:r>
              <a:rPr lang="ru-RU" sz="1600" dirty="0">
                <a:solidFill>
                  <a:schemeClr val="tx1"/>
                </a:solidFill>
              </a:rPr>
              <a:t>пригородном сообщении установлены только в 29 муниципальных районах республики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2857" y="2676627"/>
            <a:ext cx="3018972" cy="2242893"/>
          </a:xfrm>
          <a:prstGeom prst="roundRect">
            <a:avLst>
              <a:gd name="adj" fmla="val 7507"/>
            </a:avLst>
          </a:prstGeom>
          <a:solidFill>
            <a:schemeClr val="bg1"/>
          </a:solidFill>
          <a:ln>
            <a:noFill/>
          </a:ln>
          <a:effectLst>
            <a:outerShdw blurRad="330200" dist="38100" dir="2700000" algn="tl" rotWithShape="0">
              <a:schemeClr val="accent1">
                <a:lumMod val="50000"/>
                <a:alpha val="3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Регулируемые тарифы </a:t>
            </a:r>
            <a:r>
              <a:rPr lang="ru-RU" sz="1600" dirty="0" smtClean="0">
                <a:solidFill>
                  <a:schemeClr val="tx1"/>
                </a:solidFill>
              </a:rPr>
              <a:t>установлены </a:t>
            </a:r>
            <a:r>
              <a:rPr lang="ru-RU" sz="1600" dirty="0" smtClean="0">
                <a:solidFill>
                  <a:schemeClr val="tx1"/>
                </a:solidFill>
              </a:rPr>
              <a:t>только в 7 муниципальных образованиях  республики: Казань, Набережные Челны, Нижнекамск, Альметьевск, Нурлат, Мензелинск, </a:t>
            </a:r>
            <a:r>
              <a:rPr lang="ru-RU" sz="1600" dirty="0" err="1" smtClean="0">
                <a:solidFill>
                  <a:schemeClr val="tx1"/>
                </a:solidFill>
              </a:rPr>
              <a:t>Актаныш</a:t>
            </a:r>
            <a:r>
              <a:rPr lang="ru-RU" sz="1600" dirty="0" smtClean="0">
                <a:solidFill>
                  <a:schemeClr val="tx1"/>
                </a:solidFill>
              </a:rPr>
              <a:t> 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 flipH="1">
            <a:off x="7924799" y="2676629"/>
            <a:ext cx="3439886" cy="2242891"/>
          </a:xfrm>
          <a:prstGeom prst="roundRect">
            <a:avLst>
              <a:gd name="adj" fmla="val 7507"/>
            </a:avLst>
          </a:prstGeom>
          <a:solidFill>
            <a:schemeClr val="bg1"/>
          </a:solidFill>
          <a:ln>
            <a:noFill/>
          </a:ln>
          <a:effectLst>
            <a:outerShdw blurRad="330200" dist="38100" dir="2700000" algn="tl" rotWithShape="0">
              <a:schemeClr val="accent1">
                <a:lumMod val="50000"/>
                <a:alpha val="3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Нерегулируемые тарифы </a:t>
            </a: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 smtClean="0">
                <a:solidFill>
                  <a:schemeClr val="tx1"/>
                </a:solidFill>
              </a:rPr>
              <a:t>межмуниципальном сообщении на территории Республики Татарстан (100 %)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538479" y="5084183"/>
            <a:ext cx="1127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*В </a:t>
            </a:r>
            <a:r>
              <a:rPr lang="ru-RU" dirty="0" smtClean="0"/>
              <a:t>остальных муниципальных образованиях и районах республики установлены нерегулируемые тарифы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89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548" y="1768400"/>
            <a:ext cx="118279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Montserrat" pitchFamily="2" charset="-52"/>
              </a:rPr>
              <a:t>Действующая сегодня схема пассажирских перевозок общественным транспортом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3857" y="2874504"/>
            <a:ext cx="3036185" cy="23172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Принятый на территории муниципального района/ образования дифференцируемый тариф (наличная оплата, безналичная оплата, льготная транспортная карта)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38637" y="2947393"/>
            <a:ext cx="2041451" cy="6443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Регулируемый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3382823" y="3269576"/>
            <a:ext cx="449312" cy="192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398182" y="4702722"/>
            <a:ext cx="391230" cy="288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944434" y="4511916"/>
            <a:ext cx="2041451" cy="6698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Нерегулируемый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049998" y="3428926"/>
            <a:ext cx="665419" cy="325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6049998" y="4513011"/>
            <a:ext cx="730102" cy="382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910424" y="3548859"/>
            <a:ext cx="1906771" cy="12440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Осуществляется перевозка одним или несколькими перевозчиками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8858401" y="4033152"/>
            <a:ext cx="489098" cy="10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 flipH="1">
            <a:off x="9388705" y="2996225"/>
            <a:ext cx="2604240" cy="21855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Бессистемные обращения о необходимости увеличения тарифа по причине получения убытков от основного вида деятельности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20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Montserrat" pitchFamily="2" charset="-52"/>
              </a:rPr>
              <a:t>Основные деструктивные особенности действующей системы пассажирских перевозок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0022" y="267932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большие </a:t>
            </a:r>
            <a:r>
              <a:rPr lang="ru-RU" dirty="0"/>
              <a:t>интервалы движения автобусов</a:t>
            </a:r>
          </a:p>
          <a:p>
            <a:pPr marL="285750" indent="-285750">
              <a:buFontTx/>
              <a:buChar char="-"/>
            </a:pPr>
            <a:r>
              <a:rPr lang="ru-RU" dirty="0"/>
              <a:t>малый пассажиропоток</a:t>
            </a:r>
          </a:p>
          <a:p>
            <a:pPr marL="285750" indent="-285750">
              <a:buFontTx/>
              <a:buChar char="-"/>
            </a:pPr>
            <a:r>
              <a:rPr lang="ru-RU" dirty="0"/>
              <a:t>низкий уровень заработной платы водителей</a:t>
            </a:r>
          </a:p>
          <a:p>
            <a:pPr marL="285750" indent="-285750">
              <a:buFontTx/>
              <a:buChar char="-"/>
            </a:pPr>
            <a:r>
              <a:rPr lang="ru-RU" dirty="0"/>
              <a:t>наличие большого количества вакансий</a:t>
            </a:r>
          </a:p>
          <a:p>
            <a:pPr marL="285750" indent="-285750">
              <a:buFontTx/>
              <a:buChar char="-"/>
            </a:pPr>
            <a:r>
              <a:rPr lang="ru-RU" dirty="0"/>
              <a:t>отсутствие мотиваций у предприятий обновлять автобусы за свой счет</a:t>
            </a:r>
          </a:p>
          <a:p>
            <a:pPr marL="285750" indent="-285750">
              <a:buFontTx/>
              <a:buChar char="-"/>
            </a:pPr>
            <a:r>
              <a:rPr lang="ru-RU" dirty="0"/>
              <a:t>долгий процесс получения субсидий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перевозчик готов уйти</a:t>
            </a:r>
          </a:p>
        </p:txBody>
      </p:sp>
    </p:spTree>
    <p:extLst>
      <p:ext uri="{BB962C8B-B14F-4D97-AF65-F5344CB8AC3E}">
        <p14:creationId xmlns:p14="http://schemas.microsoft.com/office/powerpoint/2010/main" val="427412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849224" y="1630221"/>
            <a:ext cx="10047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382390" rtl="0" eaLnBrk="1" latinLnBrk="0" hangingPunct="1">
              <a:defRPr sz="27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1195" algn="l" defTabSz="1382390" rtl="0" eaLnBrk="1" latinLnBrk="0" hangingPunct="1">
              <a:defRPr sz="27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82390" algn="l" defTabSz="1382390" rtl="0" eaLnBrk="1" latinLnBrk="0" hangingPunct="1">
              <a:defRPr sz="27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3585" algn="l" defTabSz="1382390" rtl="0" eaLnBrk="1" latinLnBrk="0" hangingPunct="1">
              <a:defRPr sz="27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4780" algn="l" defTabSz="1382390" rtl="0" eaLnBrk="1" latinLnBrk="0" hangingPunct="1">
              <a:defRPr sz="27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55975" algn="l" defTabSz="1382390" rtl="0" eaLnBrk="1" latinLnBrk="0" hangingPunct="1">
              <a:defRPr sz="27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47170" algn="l" defTabSz="1382390" rtl="0" eaLnBrk="1" latinLnBrk="0" hangingPunct="1">
              <a:defRPr sz="27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38365" algn="l" defTabSz="1382390" rtl="0" eaLnBrk="1" latinLnBrk="0" hangingPunct="1">
              <a:defRPr sz="27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9560" algn="l" defTabSz="1382390" rtl="0" eaLnBrk="1" latinLnBrk="0" hangingPunct="1">
              <a:defRPr sz="27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Montserrat" pitchFamily="2" charset="-52"/>
              </a:rPr>
              <a:t>Сельские перевозки на территории республики</a:t>
            </a:r>
            <a:endParaRPr lang="ru-RU" sz="2400" b="1" dirty="0">
              <a:latin typeface="Montserrat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6085" y="3495215"/>
            <a:ext cx="3390182" cy="18626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Постановлением Кабинета Министров Республики Татарстан от 19.04.2018 № 261 (дорожная карта) </a:t>
            </a:r>
            <a:r>
              <a:rPr lang="ru-RU" dirty="0" smtClean="0">
                <a:solidFill>
                  <a:schemeClr val="tx1"/>
                </a:solidFill>
              </a:rPr>
              <a:t>определен перечень из 28 </a:t>
            </a:r>
            <a:r>
              <a:rPr lang="ru-RU" dirty="0">
                <a:solidFill>
                  <a:schemeClr val="tx1"/>
                </a:solidFill>
              </a:rPr>
              <a:t>муниципальных районов республики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37893" y="3495214"/>
            <a:ext cx="3158617" cy="18626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Субсидирование сельских маршрутов в 39 </a:t>
            </a:r>
            <a:r>
              <a:rPr lang="ru-RU" dirty="0">
                <a:solidFill>
                  <a:schemeClr val="tx1"/>
                </a:solidFill>
              </a:rPr>
              <a:t>муниципальных </a:t>
            </a:r>
            <a:r>
              <a:rPr lang="ru-RU" dirty="0" smtClean="0">
                <a:solidFill>
                  <a:schemeClr val="tx1"/>
                </a:solidFill>
              </a:rPr>
              <a:t>районах республики 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761117" y="3063109"/>
            <a:ext cx="500333" cy="317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893169" y="3063108"/>
            <a:ext cx="474454" cy="317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185654" y="2302413"/>
            <a:ext cx="10047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Президентом Республики Татарстан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Р.Н.Миннихановым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согласовано субсидирование сельских маршрутов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 год в объеме 300,7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млн.рублей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85005" y="5719312"/>
            <a:ext cx="10843404" cy="740612"/>
          </a:xfrm>
          <a:prstGeom prst="roundRect">
            <a:avLst>
              <a:gd name="adj" fmla="val 7507"/>
            </a:avLst>
          </a:prstGeom>
          <a:solidFill>
            <a:schemeClr val="bg1"/>
          </a:solidFill>
          <a:ln>
            <a:noFill/>
          </a:ln>
          <a:effectLst>
            <a:outerShdw blurRad="457200" dist="38100" dir="2700000" sx="98000" sy="98000" algn="tl" rotWithShape="0">
              <a:schemeClr val="accent1">
                <a:lumMod val="40000"/>
                <a:lumOff val="60000"/>
                <a:alpha val="5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*</a:t>
            </a:r>
            <a:r>
              <a:rPr lang="ru-RU" dirty="0">
                <a:solidFill>
                  <a:schemeClr val="tx1"/>
                </a:solidFill>
              </a:rPr>
              <a:t>Добавились </a:t>
            </a:r>
            <a:r>
              <a:rPr lang="ru-RU" dirty="0">
                <a:solidFill>
                  <a:schemeClr val="tx1"/>
                </a:solidFill>
              </a:rPr>
              <a:t>11 муниципальных образований (</a:t>
            </a:r>
            <a:r>
              <a:rPr lang="ru-RU" dirty="0" err="1">
                <a:solidFill>
                  <a:schemeClr val="tx1"/>
                </a:solidFill>
              </a:rPr>
              <a:t>Агрызский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Азнакаев-ский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Актанышский</a:t>
            </a:r>
            <a:r>
              <a:rPr lang="ru-RU" dirty="0">
                <a:solidFill>
                  <a:schemeClr val="tx1"/>
                </a:solidFill>
              </a:rPr>
              <a:t>, Алексеевский, </a:t>
            </a:r>
            <a:r>
              <a:rPr lang="ru-RU" dirty="0" err="1">
                <a:solidFill>
                  <a:schemeClr val="tx1"/>
                </a:solidFill>
              </a:rPr>
              <a:t>Елабужский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Кукморский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Нурлатский</a:t>
            </a:r>
            <a:r>
              <a:rPr lang="ru-RU" dirty="0">
                <a:solidFill>
                  <a:schemeClr val="tx1"/>
                </a:solidFill>
              </a:rPr>
              <a:t>, Рыбно-</a:t>
            </a:r>
            <a:r>
              <a:rPr lang="ru-RU" dirty="0" err="1">
                <a:solidFill>
                  <a:schemeClr val="tx1"/>
                </a:solidFill>
              </a:rPr>
              <a:t>Слободский</a:t>
            </a:r>
            <a:r>
              <a:rPr lang="ru-RU" dirty="0">
                <a:solidFill>
                  <a:schemeClr val="tx1"/>
                </a:solidFill>
              </a:rPr>
              <a:t>, Сабинский, </a:t>
            </a:r>
            <a:r>
              <a:rPr lang="ru-RU" dirty="0" err="1">
                <a:solidFill>
                  <a:schemeClr val="tx1"/>
                </a:solidFill>
              </a:rPr>
              <a:t>Тюлячинский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Чистопольский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7832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57200" y="1765006"/>
            <a:ext cx="109030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Montserrat" pitchFamily="2" charset="-52"/>
              </a:rPr>
              <a:t>Субсидирование </a:t>
            </a:r>
            <a:r>
              <a:rPr lang="ru-RU" sz="2400" b="1" dirty="0">
                <a:latin typeface="Montserrat" pitchFamily="2" charset="-52"/>
              </a:rPr>
              <a:t>сельских маршрутов </a:t>
            </a:r>
            <a:endParaRPr lang="ru-RU" sz="2400" b="1" dirty="0" smtClean="0">
              <a:latin typeface="Montserrat" pitchFamily="2" charset="-52"/>
            </a:endParaRPr>
          </a:p>
          <a:p>
            <a:pPr algn="ctr"/>
            <a:endParaRPr lang="ru-RU" sz="2400" b="1" dirty="0" smtClean="0">
              <a:latin typeface="Montserrat" pitchFamily="2" charset="-52"/>
            </a:endParaRPr>
          </a:p>
          <a:p>
            <a:pPr algn="just"/>
            <a:r>
              <a:rPr lang="ru-RU" dirty="0" smtClean="0"/>
              <a:t>Положительным моментом в поддержке транспортных предприятий, обслуживающих сельские маршруты является р</a:t>
            </a:r>
            <a:r>
              <a:rPr lang="ru-RU" dirty="0"/>
              <a:t>аз</a:t>
            </a:r>
            <a:r>
              <a:rPr lang="ru-RU" dirty="0" smtClean="0"/>
              <a:t>работанное </a:t>
            </a:r>
            <a:r>
              <a:rPr lang="ru-RU" dirty="0"/>
              <a:t>ГБУ </a:t>
            </a:r>
            <a:r>
              <a:rPr lang="ru-RU" dirty="0"/>
              <a:t>«ЦЭСИ </a:t>
            </a:r>
            <a:r>
              <a:rPr lang="ru-RU" dirty="0"/>
              <a:t>РТ» и принятое </a:t>
            </a:r>
            <a:r>
              <a:rPr lang="ru-RU" dirty="0" smtClean="0"/>
              <a:t>Кабинетом Министров Республики Татарстан постановление </a:t>
            </a:r>
            <a:r>
              <a:rPr lang="ru-RU" dirty="0"/>
              <a:t>от 27 января 2022 г. N </a:t>
            </a:r>
            <a:r>
              <a:rPr lang="ru-RU" dirty="0" smtClean="0"/>
              <a:t>61 "О </a:t>
            </a:r>
            <a:r>
              <a:rPr lang="ru-RU" dirty="0"/>
              <a:t>предельной себестоимости 1 километра пробега в разрезе класса </a:t>
            </a:r>
            <a:r>
              <a:rPr lang="ru-RU" dirty="0" smtClean="0"/>
              <a:t>автобусов«.</a:t>
            </a:r>
            <a:endParaRPr lang="ru-RU" dirty="0"/>
          </a:p>
          <a:p>
            <a:pPr algn="just"/>
            <a:r>
              <a:rPr lang="ru-RU" dirty="0" smtClean="0"/>
              <a:t>Рассчитана п</a:t>
            </a:r>
            <a:r>
              <a:rPr lang="ru-RU" dirty="0" smtClean="0"/>
              <a:t>редельная себестоимость 1 километра пробега исходя из</a:t>
            </a:r>
            <a:r>
              <a:rPr lang="ru-RU" dirty="0"/>
              <a:t> </a:t>
            </a:r>
            <a:r>
              <a:rPr lang="ru-RU" dirty="0" smtClean="0"/>
              <a:t>к</a:t>
            </a:r>
            <a:r>
              <a:rPr lang="ru-RU" dirty="0" smtClean="0"/>
              <a:t>оличества </a:t>
            </a:r>
            <a:r>
              <a:rPr lang="ru-RU" dirty="0"/>
              <a:t>посадочных мест для </a:t>
            </a:r>
            <a:r>
              <a:rPr lang="ru-RU" dirty="0" smtClean="0"/>
              <a:t>сидения:</a:t>
            </a:r>
            <a:endParaRPr lang="ru-RU" dirty="0" smtClean="0"/>
          </a:p>
          <a:p>
            <a:pPr algn="just"/>
            <a:r>
              <a:rPr lang="ru-RU" dirty="0" smtClean="0"/>
              <a:t>	</a:t>
            </a:r>
            <a:r>
              <a:rPr lang="ru-RU" dirty="0" smtClean="0"/>
              <a:t>до </a:t>
            </a:r>
            <a:r>
              <a:rPr lang="ru-RU" dirty="0"/>
              <a:t>20 – стоимость км. пробега – 43,05 </a:t>
            </a:r>
            <a:r>
              <a:rPr lang="ru-RU" dirty="0" smtClean="0"/>
              <a:t>руб.</a:t>
            </a:r>
          </a:p>
          <a:p>
            <a:pPr algn="just"/>
            <a:r>
              <a:rPr lang="ru-RU" dirty="0"/>
              <a:t>	</a:t>
            </a:r>
            <a:r>
              <a:rPr lang="ru-RU" dirty="0" smtClean="0"/>
              <a:t>от </a:t>
            </a:r>
            <a:r>
              <a:rPr lang="ru-RU" dirty="0"/>
              <a:t>21 до 35 - стоимость км. пробега  - 57,38 </a:t>
            </a:r>
            <a:r>
              <a:rPr lang="ru-RU" dirty="0" smtClean="0"/>
              <a:t>руб.</a:t>
            </a:r>
          </a:p>
          <a:p>
            <a:pPr algn="just"/>
            <a:r>
              <a:rPr lang="ru-RU" dirty="0"/>
              <a:t>	</a:t>
            </a:r>
            <a:r>
              <a:rPr lang="ru-RU" dirty="0" smtClean="0"/>
              <a:t>от </a:t>
            </a:r>
            <a:r>
              <a:rPr lang="ru-RU" dirty="0"/>
              <a:t>36 до 50 - стоимость км. пробега  - 70,01 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677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3748</TotalTime>
  <Words>813</Words>
  <Application>Microsoft Office PowerPoint</Application>
  <PresentationFormat>Широкоэкранный</PresentationFormat>
  <Paragraphs>150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Calibri</vt:lpstr>
      <vt:lpstr>Times New Roman</vt:lpstr>
      <vt:lpstr>Calibri Light</vt:lpstr>
      <vt:lpstr>Arial</vt:lpstr>
      <vt:lpstr>Montserrat</vt:lpstr>
      <vt:lpstr>Тема Office</vt:lpstr>
      <vt:lpstr>Организация пассажирских перевозок на территории Республики Татарстан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Kseniya Grechkina</dc:creator>
  <cp:lastModifiedBy>Гибадуллина Зульфия Музагитовна</cp:lastModifiedBy>
  <cp:revision>280</cp:revision>
  <cp:lastPrinted>2022-03-18T08:35:20Z</cp:lastPrinted>
  <dcterms:created xsi:type="dcterms:W3CDTF">2022-01-13T05:41:29Z</dcterms:created>
  <dcterms:modified xsi:type="dcterms:W3CDTF">2022-03-18T08:54:13Z</dcterms:modified>
</cp:coreProperties>
</file>